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2" r:id="rId2"/>
    <p:sldMasterId id="2147483754" r:id="rId3"/>
  </p:sldMasterIdLst>
  <p:notesMasterIdLst>
    <p:notesMasterId r:id="rId12"/>
  </p:notesMasterIdLst>
  <p:handoutMasterIdLst>
    <p:handoutMasterId r:id="rId13"/>
  </p:handoutMasterIdLst>
  <p:sldIdLst>
    <p:sldId id="774" r:id="rId4"/>
    <p:sldId id="827" r:id="rId5"/>
    <p:sldId id="830" r:id="rId6"/>
    <p:sldId id="828" r:id="rId7"/>
    <p:sldId id="744" r:id="rId8"/>
    <p:sldId id="829" r:id="rId9"/>
    <p:sldId id="832" r:id="rId10"/>
    <p:sldId id="659" r:id="rId1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s" initials="b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A34"/>
    <a:srgbClr val="E37222"/>
    <a:srgbClr val="D9E6C4"/>
    <a:srgbClr val="B9D193"/>
    <a:srgbClr val="F8DB97"/>
    <a:srgbClr val="554F45"/>
    <a:srgbClr val="EA5C1C"/>
    <a:srgbClr val="F5CE72"/>
    <a:srgbClr val="F5C34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391" autoAdjust="0"/>
    <p:restoredTop sz="78045" autoAdjust="0"/>
  </p:normalViewPr>
  <p:slideViewPr>
    <p:cSldViewPr showGuides="1">
      <p:cViewPr>
        <p:scale>
          <a:sx n="60" d="100"/>
          <a:sy n="60" d="100"/>
        </p:scale>
        <p:origin x="-408" y="-72"/>
      </p:cViewPr>
      <p:guideLst>
        <p:guide orient="horz" pos="515"/>
        <p:guide orient="horz" pos="225"/>
        <p:guide pos="5759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754" y="-96"/>
      </p:cViewPr>
      <p:guideLst>
        <p:guide orient="horz" pos="2949"/>
        <p:guide pos="22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endParaRPr lang="en-US" dirty="0" smtClean="0"/>
          </a:p>
          <a:p>
            <a:fld id="{4E000B35-B8B4-46BF-ABE7-648E77ABC403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7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5071F7BD-6A47-4D71-9510-BC2B80D4DC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nnectEd_Logo_Md_RGB_no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88" y="155926"/>
            <a:ext cx="1974734" cy="3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70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7BCE80A7-7F5C-4CC7-896C-40DB0060CB78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" y="508000"/>
            <a:ext cx="7019925" cy="5265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6007973"/>
            <a:ext cx="5661660" cy="2652872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7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2" cy="468154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D432CD0C-8398-4BF8-8133-BE36EB6F2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6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Intro-overview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2917-A755-FD40-B95D-67C1FC5645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5B44D1-0CE3-4415-BC1D-A29B5581289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3C60F3-9909-43D3-92B2-DCF80D7A5200}" type="datetime1">
              <a:rPr lang="en-US" smtClean="0">
                <a:solidFill>
                  <a:prstClr val="black"/>
                </a:solidFill>
              </a:rPr>
              <a:pPr/>
              <a:t>3/3/2014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Marc</a:t>
            </a:r>
            <a:r>
              <a:rPr lang="en-US" baseline="0" dirty="0" smtClean="0"/>
              <a:t> and I visited an Oakland-based cooperatively owned graphic design firm and interviewed them about the higher order thinking skills used at their workplace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then returned and prototyped a performance task to model the process, but more importantly to engage the teacher teams in an example of HOW a job shadow might yield a truly authentic and rigorous performance task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204B51-B6D7-4135-B06D-0FD8CB6C0932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CE80A7-7F5C-4CC7-896C-40DB0060CB78}" type="datetimeFigureOut">
              <a:rPr lang="en-US" smtClean="0">
                <a:solidFill>
                  <a:prstClr val="black"/>
                </a:solidFill>
              </a:rPr>
              <a:pPr/>
              <a:t>3/3/2014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9886B2-3875-46A1-A26C-807750F14F55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2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5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ConnectEd_Logo_Md_RGB_no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8935" y="5886920"/>
            <a:ext cx="2743200" cy="493776"/>
          </a:xfrm>
          <a:prstGeom prst="rect">
            <a:avLst/>
          </a:prstGeom>
        </p:spPr>
      </p:pic>
      <p:pic>
        <p:nvPicPr>
          <p:cNvPr id="7" name="Picture 6" descr="Connected rings_yellow.png"/>
          <p:cNvPicPr>
            <a:picLocks noChangeAspect="1"/>
          </p:cNvPicPr>
          <p:nvPr userDrawn="1"/>
        </p:nvPicPr>
        <p:blipFill>
          <a:blip r:embed="rId3" cstate="print"/>
          <a:srcRect t="6320" b="18640"/>
          <a:stretch>
            <a:fillRect/>
          </a:stretch>
        </p:blipFill>
        <p:spPr>
          <a:xfrm>
            <a:off x="155425" y="-19470"/>
            <a:ext cx="2592897" cy="68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435" y="274638"/>
            <a:ext cx="6918364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840" y="1600200"/>
            <a:ext cx="687996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nnected rings_yellow.png"/>
          <p:cNvPicPr>
            <a:picLocks noChangeAspect="1"/>
          </p:cNvPicPr>
          <p:nvPr userDrawn="1"/>
        </p:nvPicPr>
        <p:blipFill>
          <a:blip r:embed="rId2" cstate="print"/>
          <a:srcRect t="6320" b="18640"/>
          <a:stretch>
            <a:fillRect/>
          </a:stretch>
        </p:blipFill>
        <p:spPr>
          <a:xfrm>
            <a:off x="-804700" y="-19470"/>
            <a:ext cx="2592897" cy="68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0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74638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2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5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588019" cy="26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0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1168" y="368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nnectEd_Logo_Md_RGB_no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1515" y="6202937"/>
            <a:ext cx="1975100" cy="3555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91" y="6113955"/>
            <a:ext cx="17922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55" y="6095907"/>
            <a:ext cx="1222555" cy="46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0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onnectEd_Logo_Md_RGB_no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07146" y="6279115"/>
            <a:ext cx="1975100" cy="355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30" y="6253304"/>
            <a:ext cx="17922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6210490"/>
            <a:ext cx="1184150" cy="42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56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64575"/>
            <a:ext cx="8300945" cy="1143000"/>
          </a:xfrm>
        </p:spPr>
        <p:txBody>
          <a:bodyPr tIns="0" rIns="91440" bIns="0"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54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3725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0"/>
            <a:ext cx="8185150" cy="4525963"/>
          </a:xfrm>
        </p:spPr>
        <p:txBody>
          <a:bodyPr>
            <a:noAutofit/>
          </a:bodyPr>
          <a:lstStyle>
            <a:lvl1pPr marL="231775" indent="-231775">
              <a:buClr>
                <a:srgbClr val="919600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Clr>
                <a:srgbClr val="919600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2413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1" y="1"/>
            <a:ext cx="91424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t="6470" b="18935"/>
          <a:stretch>
            <a:fillRect/>
          </a:stretch>
        </p:blipFill>
        <p:spPr bwMode="auto">
          <a:xfrm>
            <a:off x="0" y="0"/>
            <a:ext cx="2766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nnectEd_Logo_Md_RGB_no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1515" y="6202937"/>
            <a:ext cx="1975100" cy="355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37573" t="6470" b="18935"/>
          <a:stretch>
            <a:fillRect/>
          </a:stretch>
        </p:blipFill>
        <p:spPr bwMode="auto">
          <a:xfrm>
            <a:off x="-113410" y="0"/>
            <a:ext cx="1727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10" y="274638"/>
            <a:ext cx="711038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10" y="1600200"/>
            <a:ext cx="711039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2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8D93-4D94-4D0F-B871-5406449A45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711" r:id="rId3"/>
    <p:sldLayoutId id="2147483710" r:id="rId4"/>
    <p:sldLayoutId id="2147483712" r:id="rId5"/>
    <p:sldLayoutId id="2147483713" r:id="rId6"/>
    <p:sldLayoutId id="2147483714" r:id="rId7"/>
    <p:sldLayoutId id="2147483663" r:id="rId8"/>
    <p:sldLayoutId id="2147483664" r:id="rId9"/>
    <p:sldLayoutId id="214748368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512B-C2F6-4973-99F6-587D51B0D55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773-ACFB-4AEC-842F-09B68017B2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nnectEd_Logo_Md_RGB_nota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91515" y="6202937"/>
            <a:ext cx="1975100" cy="355518"/>
          </a:xfrm>
          <a:prstGeom prst="rect">
            <a:avLst/>
          </a:prstGeom>
        </p:spPr>
      </p:pic>
      <p:pic>
        <p:nvPicPr>
          <p:cNvPr id="4098" name="Picture 2" descr="C:\Users\roba\Dropbox\ConnectEd-HISD\Pathway Design Institute 12.3.13\linked_learning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9" y="6202937"/>
            <a:ext cx="1387905" cy="4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3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892" y="2744924"/>
            <a:ext cx="5292588" cy="22972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Career Authentic Performance Tasks: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	  </a:t>
            </a:r>
            <a:r>
              <a:rPr lang="en-US" sz="2700" b="1" dirty="0" smtClean="0"/>
              <a:t>Tom Skjervheim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>		</a:t>
            </a:r>
            <a:r>
              <a:rPr lang="en-US" sz="2200" dirty="0" smtClean="0"/>
              <a:t>         Senior Program Associate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99892" y="4113076"/>
            <a:ext cx="4824536" cy="0"/>
          </a:xfrm>
          <a:prstGeom prst="line">
            <a:avLst/>
          </a:prstGeom>
          <a:ln w="50800">
            <a:solidFill>
              <a:srgbClr val="F17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LAUS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512676"/>
            <a:ext cx="1420985" cy="14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8085" y="5071799"/>
            <a:ext cx="32934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2000" b="1" dirty="0"/>
              <a:t>Esther Soliman</a:t>
            </a:r>
          </a:p>
          <a:p>
            <a:pPr lvl="0" algn="r">
              <a:defRPr/>
            </a:pPr>
            <a:r>
              <a:rPr lang="en-US" dirty="0"/>
              <a:t>Linked Learning Director, LAUSD</a:t>
            </a:r>
          </a:p>
        </p:txBody>
      </p:sp>
    </p:spTree>
    <p:extLst>
      <p:ext uri="{BB962C8B-B14F-4D97-AF65-F5344CB8AC3E}">
        <p14:creationId xmlns:p14="http://schemas.microsoft.com/office/powerpoint/2010/main" val="12508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operatingrobots_.JPG"/>
          <p:cNvPicPr>
            <a:picLocks noChangeAspect="1"/>
          </p:cNvPicPr>
          <p:nvPr/>
        </p:nvPicPr>
        <p:blipFill>
          <a:blip r:embed="rId3" cstate="print"/>
          <a:srcRect l="12302" r="14352"/>
          <a:stretch>
            <a:fillRect/>
          </a:stretch>
        </p:blipFill>
        <p:spPr bwMode="auto">
          <a:xfrm rot="5400000">
            <a:off x="168874" y="1382053"/>
            <a:ext cx="3047467" cy="31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855" y="125413"/>
            <a:ext cx="8300945" cy="119062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Porterville: Summer 2013 PD</a:t>
            </a:r>
            <a:br>
              <a:rPr lang="en-US" sz="3200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“Real-World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” Performance Tasks Aligned to 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CCSS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1138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9F4BE13-F6EF-4D42-BA71-3E588327E86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eKu8.jpeg"/>
          <p:cNvPicPr>
            <a:picLocks noChangeAspect="1"/>
          </p:cNvPicPr>
          <p:nvPr/>
        </p:nvPicPr>
        <p:blipFill>
          <a:blip r:embed="rId4" cstate="print"/>
          <a:srcRect t="11471" b="6765"/>
          <a:stretch>
            <a:fillRect/>
          </a:stretch>
        </p:blipFill>
        <p:spPr>
          <a:xfrm>
            <a:off x="1153955" y="4542744"/>
            <a:ext cx="3610070" cy="2213743"/>
          </a:xfrm>
          <a:prstGeom prst="rect">
            <a:avLst/>
          </a:prstGeom>
        </p:spPr>
      </p:pic>
      <p:pic>
        <p:nvPicPr>
          <p:cNvPr id="9" name="Picture 8" descr="PeKu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0100" y="4465935"/>
            <a:ext cx="2982787" cy="2237090"/>
          </a:xfrm>
          <a:prstGeom prst="rect">
            <a:avLst/>
          </a:prstGeom>
        </p:spPr>
      </p:pic>
      <p:pic>
        <p:nvPicPr>
          <p:cNvPr id="10" name="Picture 9" descr="PeKu11.jpeg"/>
          <p:cNvPicPr>
            <a:picLocks noChangeAspect="1"/>
          </p:cNvPicPr>
          <p:nvPr/>
        </p:nvPicPr>
        <p:blipFill>
          <a:blip r:embed="rId6" cstate="print"/>
          <a:srcRect t="1765" b="24118"/>
          <a:stretch>
            <a:fillRect/>
          </a:stretch>
        </p:blipFill>
        <p:spPr>
          <a:xfrm rot="10800000">
            <a:off x="3496660" y="1431940"/>
            <a:ext cx="5341830" cy="29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0339"/>
      </p:ext>
    </p:extLst>
  </p:cSld>
  <p:clrMapOvr>
    <a:masterClrMapping/>
  </p:clrMapOvr>
  <p:transition spd="med" advClick="0" advTm="2175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Porterville: Job Shadow to Performance Task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516" y="1448780"/>
            <a:ext cx="8784976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Complete “Job Shadow” (short visit/interview)  in industry aligned to pathway career theme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Prototype </a:t>
            </a:r>
            <a:r>
              <a:rPr lang="en-US" sz="3200" dirty="0"/>
              <a:t>performance task aligned to: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i="1" dirty="0"/>
              <a:t>Common Core State Standards (CCSS</a:t>
            </a:r>
            <a:r>
              <a:rPr lang="en-US" sz="2400" i="1" dirty="0" smtClean="0"/>
              <a:t>)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i="1" dirty="0" smtClean="0"/>
              <a:t>District Graduate Profile Outcomes:</a:t>
            </a:r>
          </a:p>
          <a:p>
            <a:pPr marL="1882775" lvl="3" indent="-514350">
              <a:buFont typeface="Arial" panose="020B0604020202020204" pitchFamily="34" charset="0"/>
              <a:buChar char="•"/>
            </a:pPr>
            <a:r>
              <a:rPr lang="en-US" dirty="0" smtClean="0"/>
              <a:t>Critical Thinking &amp; Problem Solving</a:t>
            </a:r>
          </a:p>
          <a:p>
            <a:pPr marL="1882775" lvl="3" indent="-514350">
              <a:buFont typeface="Arial" panose="020B0604020202020204" pitchFamily="34" charset="0"/>
              <a:buChar char="•"/>
            </a:pPr>
            <a:r>
              <a:rPr lang="en-US" dirty="0" smtClean="0"/>
              <a:t>Effective Communication Skills of Listening, Speaking, &amp; Writing</a:t>
            </a:r>
          </a:p>
          <a:p>
            <a:pPr marL="1882775" lvl="3" indent="-514350">
              <a:buFont typeface="Arial" panose="020B0604020202020204" pitchFamily="34" charset="0"/>
              <a:buChar char="•"/>
            </a:pPr>
            <a:r>
              <a:rPr lang="en-US" dirty="0" smtClean="0"/>
              <a:t>Cultural Awareness &amp; Ability to Collaborate w/ Diverse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3831" y="126170"/>
            <a:ext cx="871793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Assessing Career Readiness </a:t>
            </a:r>
            <a:br>
              <a:rPr lang="en-US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&amp; CCSS Simultaneously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850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7478AD-0B68-4FD0-BED2-917B5B9D353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6004" r="7745" b="8800"/>
          <a:stretch/>
        </p:blipFill>
        <p:spPr bwMode="auto">
          <a:xfrm>
            <a:off x="1" y="1336706"/>
            <a:ext cx="9144000" cy="55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34905"/>
      </p:ext>
    </p:extLst>
  </p:cSld>
  <p:clrMapOvr>
    <a:masterClrMapping/>
  </p:clrMapOvr>
  <p:transition spd="med" advTm="213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Our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516" y="1448780"/>
            <a:ext cx="8784976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ConnectEd</a:t>
            </a:r>
            <a:r>
              <a:rPr lang="en-US" dirty="0"/>
              <a:t> </a:t>
            </a:r>
            <a:r>
              <a:rPr lang="en-US" dirty="0" smtClean="0"/>
              <a:t>(&amp; Consultant) Staff – Job Shadow to Cooperative Graphic Design Firm - Oakland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Tips for Job Shadow/Interview: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dirty="0" smtClean="0"/>
              <a:t>Ask for/collect actual documents used by professionals in this workplace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dirty="0" smtClean="0"/>
              <a:t>Probe for connections to high school program of study (CTE &amp; Academic)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dirty="0" smtClean="0"/>
              <a:t>Dig deep into specific areas of the industry partner’s practice</a:t>
            </a:r>
          </a:p>
          <a:p>
            <a:pPr marL="1077913" lvl="2" indent="-514350">
              <a:buFont typeface="Wingdings" panose="05000000000000000000" pitchFamily="2" charset="2"/>
              <a:buChar char="ü"/>
            </a:pPr>
            <a:r>
              <a:rPr lang="en-US" sz="2400" dirty="0" smtClean="0"/>
              <a:t>Specifically looking for connections to graduate profile outcomes (problem solving, analysis, communication, collaboration) </a:t>
            </a:r>
          </a:p>
        </p:txBody>
      </p:sp>
    </p:spTree>
    <p:extLst>
      <p:ext uri="{BB962C8B-B14F-4D97-AF65-F5344CB8AC3E}">
        <p14:creationId xmlns:p14="http://schemas.microsoft.com/office/powerpoint/2010/main" val="18573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boy with microscope green 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00" y="-488310"/>
            <a:ext cx="2423160" cy="2423160"/>
          </a:xfrm>
          <a:prstGeom prst="rect">
            <a:avLst/>
          </a:prstGeom>
          <a:effectLst>
            <a:outerShdw blurRad="152400" dist="12700" dir="324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134939"/>
            <a:ext cx="6797685" cy="11810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Outcomes for the Next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640" y="1624013"/>
            <a:ext cx="8602720" cy="48332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98AA00"/>
              </a:buClr>
              <a:buSzPct val="89000"/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Learn and Analyze by Doing…</a:t>
            </a:r>
          </a:p>
          <a:p>
            <a:pPr indent="-225425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charset="0"/>
              <a:buChar char="•"/>
            </a:pPr>
            <a:r>
              <a:rPr lang="en-US" sz="4000" b="1" dirty="0" smtClean="0">
                <a:solidFill>
                  <a:schemeClr val="accent3"/>
                </a:solidFill>
              </a:rPr>
              <a:t>Engage in </a:t>
            </a:r>
            <a:r>
              <a:rPr lang="en-US" sz="4000" dirty="0" smtClean="0"/>
              <a:t>performance</a:t>
            </a:r>
            <a:r>
              <a:rPr lang="en-US" sz="4000" b="1" dirty="0" smtClean="0">
                <a:solidFill>
                  <a:schemeClr val="accent3"/>
                </a:solidFill>
              </a:rPr>
              <a:t> task </a:t>
            </a:r>
            <a:r>
              <a:rPr lang="en-US" sz="4000" dirty="0" smtClean="0"/>
              <a:t>prototype</a:t>
            </a:r>
            <a:r>
              <a:rPr lang="en-US" sz="4000" b="1" dirty="0" smtClean="0">
                <a:solidFill>
                  <a:schemeClr val="accent3"/>
                </a:solidFill>
              </a:rPr>
              <a:t> </a:t>
            </a:r>
            <a:endParaRPr lang="en-US" sz="4000" dirty="0" smtClean="0">
              <a:solidFill>
                <a:srgbClr val="000000"/>
              </a:solidFill>
            </a:endParaRPr>
          </a:p>
          <a:p>
            <a:pPr indent="-225425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charset="0"/>
              <a:buChar char="•"/>
            </a:pPr>
            <a:r>
              <a:rPr lang="en-US" sz="4000" b="1" dirty="0" smtClean="0">
                <a:solidFill>
                  <a:schemeClr val="accent3"/>
                </a:solidFill>
              </a:rPr>
              <a:t>Reflect upon </a:t>
            </a:r>
            <a:r>
              <a:rPr lang="en-US" sz="4000" dirty="0" smtClean="0">
                <a:solidFill>
                  <a:srgbClr val="000000"/>
                </a:solidFill>
              </a:rPr>
              <a:t>a real-world, performance task </a:t>
            </a:r>
            <a:r>
              <a:rPr lang="en-US" sz="4000" b="1" dirty="0" smtClean="0">
                <a:solidFill>
                  <a:schemeClr val="accent3"/>
                </a:solidFill>
              </a:rPr>
              <a:t>design process</a:t>
            </a:r>
          </a:p>
          <a:p>
            <a:pPr indent="-225425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Unpack implications for </a:t>
            </a:r>
            <a:r>
              <a:rPr lang="en-US" sz="4000" b="1" dirty="0" smtClean="0">
                <a:solidFill>
                  <a:schemeClr val="accent3"/>
                </a:solidFill>
              </a:rPr>
              <a:t>task design</a:t>
            </a:r>
            <a:r>
              <a:rPr lang="en-US" sz="4000" dirty="0" smtClean="0">
                <a:solidFill>
                  <a:srgbClr val="000000"/>
                </a:solidFill>
              </a:rPr>
              <a:t>, </a:t>
            </a:r>
            <a:r>
              <a:rPr lang="en-US" sz="4000" b="1" dirty="0" smtClean="0">
                <a:solidFill>
                  <a:schemeClr val="accent3"/>
                </a:solidFill>
              </a:rPr>
              <a:t>assessment, </a:t>
            </a:r>
            <a:r>
              <a:rPr lang="en-US" sz="4000" dirty="0">
                <a:solidFill>
                  <a:srgbClr val="000000"/>
                </a:solidFill>
              </a:rPr>
              <a:t>and </a:t>
            </a:r>
            <a:r>
              <a:rPr lang="en-US" sz="4000" b="1" dirty="0">
                <a:solidFill>
                  <a:schemeClr val="accent3"/>
                </a:solidFill>
              </a:rPr>
              <a:t>alignment</a:t>
            </a:r>
            <a:r>
              <a:rPr lang="en-US" sz="4000" dirty="0">
                <a:solidFill>
                  <a:srgbClr val="000000"/>
                </a:solidFill>
              </a:rPr>
              <a:t> to CCSS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4936"/>
      </p:ext>
    </p:extLst>
  </p:cSld>
  <p:clrMapOvr>
    <a:masterClrMapping/>
  </p:clrMapOvr>
  <p:transition advClick="0" advTm="219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00" y="164575"/>
            <a:ext cx="50149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alibri" charset="0"/>
                <a:sym typeface="Frutiger LT Std 65 Bold" charset="0"/>
              </a:rPr>
              <a:t>Your Task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4319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/>
                </a:solidFill>
              </a:rPr>
              <a:t>Step 1: </a:t>
            </a:r>
            <a:r>
              <a:rPr lang="en-US" sz="2800" dirty="0" smtClean="0"/>
              <a:t>Break up into a team of 4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Step </a:t>
            </a:r>
            <a:r>
              <a:rPr lang="en-US" sz="2800" b="1" dirty="0" smtClean="0">
                <a:solidFill>
                  <a:schemeClr val="accent3"/>
                </a:solidFill>
              </a:rPr>
              <a:t>2: </a:t>
            </a:r>
            <a:r>
              <a:rPr lang="en-US" sz="2800" dirty="0" smtClean="0"/>
              <a:t>Read over the performance task; determine the challenge posed to you; discuss with team </a:t>
            </a:r>
            <a:r>
              <a:rPr lang="en-US" sz="2800" b="1" dirty="0" smtClean="0"/>
              <a:t>(35  min.) </a:t>
            </a:r>
            <a:endParaRPr lang="en-US" sz="28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/>
                </a:solidFill>
              </a:rPr>
              <a:t>Step 3: </a:t>
            </a:r>
            <a:r>
              <a:rPr lang="en-US" sz="2800" dirty="0" smtClean="0"/>
              <a:t>If possible, come to consensus as a team regarding the solution to challenge. If consensus is not possible, identify most important factors influencing decision.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Step </a:t>
            </a:r>
            <a:r>
              <a:rPr lang="en-US" sz="2800" b="1" dirty="0" smtClean="0">
                <a:solidFill>
                  <a:schemeClr val="accent3"/>
                </a:solidFill>
              </a:rPr>
              <a:t>4: </a:t>
            </a:r>
            <a:r>
              <a:rPr lang="en-US" sz="2800" dirty="0" smtClean="0"/>
              <a:t>Select one team member who will present a potential solution, key factors, to another team </a:t>
            </a:r>
            <a:r>
              <a:rPr lang="en-US" sz="2800" b="1" dirty="0" smtClean="0"/>
              <a:t>(5 min.)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4800610" imgH="2317705"/>
        </mc:Choice>
        <mc:Fallback>
          <p:control name="ShockwaveFlash1" r:id="rId2" imgW="4800610" imgH="23177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188913"/>
                  <a:ext cx="2689225" cy="1074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095361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6195" name="Picture 8" descr="GetConnectEd artwo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0263" y="6356350"/>
            <a:ext cx="4238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63DA7A-FD70-43CC-A406-255313F70ECA}" type="slidenum">
              <a:rPr lang="en-US" altLang="en-US" sz="9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E37222"/>
      </a:hlink>
      <a:folHlink>
        <a:srgbClr val="1F497D"/>
      </a:folHlink>
    </a:clrScheme>
    <a:fontScheme name="hyperli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nnectEd v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A59D95"/>
      </a:hlink>
      <a:folHlink>
        <a:srgbClr val="AAC9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20193</TotalTime>
  <Words>370</Words>
  <Application>Microsoft Office PowerPoint</Application>
  <PresentationFormat>On-screen Show (4:3)</PresentationFormat>
  <Paragraphs>51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Custom Design</vt:lpstr>
      <vt:lpstr>1_Office Theme</vt:lpstr>
      <vt:lpstr>Career Authentic Performance Tasks:          Tom Skjervheim            Senior Program Associate</vt:lpstr>
      <vt:lpstr>Porterville: Summer 2013 PD “Real-World” Performance Tasks Aligned to CCSS</vt:lpstr>
      <vt:lpstr>Porterville: Job Shadow to Performance Task</vt:lpstr>
      <vt:lpstr>Assessing Career Readiness  &amp; CCSS Simultaneously </vt:lpstr>
      <vt:lpstr>Modelling Our Process</vt:lpstr>
      <vt:lpstr>Outcomes for the Next Hour</vt:lpstr>
      <vt:lpstr>Your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Gildersleeve</dc:creator>
  <cp:lastModifiedBy>Alexandra Sizemore-Smale</cp:lastModifiedBy>
  <cp:revision>858</cp:revision>
  <cp:lastPrinted>2013-12-02T01:51:16Z</cp:lastPrinted>
  <dcterms:created xsi:type="dcterms:W3CDTF">2013-07-08T21:39:10Z</dcterms:created>
  <dcterms:modified xsi:type="dcterms:W3CDTF">2014-03-03T18:45:01Z</dcterms:modified>
</cp:coreProperties>
</file>